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5143500" cx="9144000"/>
  <p:notesSz cx="6858000" cy="9144000"/>
  <p:embeddedFontLst>
    <p:embeddedFont>
      <p:font typeface="Proxima Nova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9" name="Harrorla Pott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ProximaNova-boldItalic.fntdata"/><Relationship Id="rId72" Type="http://schemas.openxmlformats.org/officeDocument/2006/relationships/font" Target="fonts/ProximaNova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ProximaNova-bold.fntdata"/><Relationship Id="rId70" Type="http://schemas.openxmlformats.org/officeDocument/2006/relationships/font" Target="fonts/ProximaNova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 dt="2017-05-23T14:56:49.999">
    <p:pos x="6000" y="0"/>
    <p:text>Julius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2" dt="2017-05-23T15:06:11.504">
    <p:pos x="6000" y="0"/>
    <p:text>Julius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3" dt="2017-05-23T15:06:21.059">
    <p:pos x="6000" y="0"/>
    <p:text>Julius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4" dt="2017-05-23T15:04:00.024">
    <p:pos x="6000" y="0"/>
    <p:text>Willie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5" dt="2017-05-23T15:04:10.135">
    <p:pos x="6000" y="0"/>
    <p:text>Willie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6" dt="2017-05-23T15:04:47.433">
    <p:pos x="6000" y="0"/>
    <p:text>Willie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7" dt="2017-05-23T15:05:21.605">
    <p:pos x="6000" y="0"/>
    <p:text>Kommentieren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8" dt="2017-05-23T14:58:01.476">
    <p:pos x="6000" y="0"/>
    <p:text>Willie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9" dt="2017-05-23T14:55:59.350">
    <p:pos x="6000" y="0"/>
    <p:text>Julius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pi.uni-freiburg.de/teaching/lecture-dna-analysis/2012-dna-analysis-6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vsni.co.uk/software/genstat/htmlhelp/marray/AffymetrixChips.htm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66666"/>
              </a:buClr>
              <a:buFont typeface="Arial"/>
              <a:buAutoNum type="alphaLcPeriod"/>
            </a:pPr>
            <a:r>
              <a:rPr lang="de" sz="1400">
                <a:solidFill>
                  <a:srgbClr val="666666"/>
                </a:solidFill>
              </a:rPr>
              <a:t>Information und Verstehen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66666"/>
              </a:buClr>
              <a:buFont typeface="Arial"/>
              <a:buAutoNum type="alphaLcPeriod"/>
            </a:pPr>
            <a:r>
              <a:rPr lang="de" sz="1400">
                <a:solidFill>
                  <a:srgbClr val="666666"/>
                </a:solidFill>
              </a:rPr>
              <a:t>Qualitätskontrolle und weitere Plots in R erstellen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66666"/>
              </a:buClr>
              <a:buFont typeface="Arial"/>
              <a:buAutoNum type="alphaLcPeriod"/>
            </a:pPr>
            <a:r>
              <a:rPr lang="de" sz="1400">
                <a:solidFill>
                  <a:srgbClr val="666666"/>
                </a:solidFill>
              </a:rPr>
              <a:t>Webserver und erste Schritte in PHP/HTML/CSS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66666"/>
              </a:buClr>
              <a:buFont typeface="Arial"/>
              <a:buAutoNum type="alphaLcPeriod"/>
            </a:pPr>
            <a:r>
              <a:rPr lang="de" sz="1400">
                <a:solidFill>
                  <a:srgbClr val="666666"/>
                </a:solidFill>
              </a:rPr>
              <a:t>Erweiterung der Tools 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66666"/>
              </a:buClr>
              <a:buFont typeface="Arial"/>
              <a:buAutoNum type="alphaLcPeriod"/>
            </a:pPr>
            <a:r>
              <a:rPr lang="de" sz="1400">
                <a:solidFill>
                  <a:srgbClr val="666666"/>
                </a:solidFill>
              </a:rPr>
              <a:t>Tiefere Analysen erstellen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66666"/>
              </a:buClr>
              <a:buFont typeface="Arial"/>
              <a:buAutoNum type="alphaLcPeriod"/>
            </a:pPr>
            <a:r>
              <a:rPr lang="de" sz="1400">
                <a:solidFill>
                  <a:srgbClr val="666666"/>
                </a:solidFill>
              </a:rPr>
              <a:t>Verbesserung der Benutzeroberfläche 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66666"/>
              </a:buClr>
              <a:buFont typeface="Arial"/>
              <a:buAutoNum type="alphaLcPeriod"/>
            </a:pPr>
            <a:r>
              <a:rPr lang="de" sz="1400">
                <a:solidFill>
                  <a:srgbClr val="666666"/>
                </a:solidFill>
              </a:rPr>
              <a:t>weitere Tabellen zur Analyse anbieten (SLR und FC)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66666"/>
              </a:buClr>
              <a:buFont typeface="Arial"/>
              <a:buAutoNum type="alphaLcPeriod"/>
            </a:pPr>
            <a:r>
              <a:rPr lang="de" sz="1400">
                <a:solidFill>
                  <a:srgbClr val="666666"/>
                </a:solidFill>
              </a:rPr>
              <a:t>Verbesserung und Erweiterung der Analyse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Presentation Link 4 all to understand manufacturing better (GER) :</a:t>
            </a:r>
          </a:p>
          <a:p>
            <a:pPr lvl="0">
              <a:spcBef>
                <a:spcPts val="0"/>
              </a:spcBef>
              <a:buNone/>
            </a:pPr>
            <a:r>
              <a:rPr lang="de" u="sng">
                <a:solidFill>
                  <a:schemeClr val="hlink"/>
                </a:solidFill>
                <a:hlinkClick r:id="rId2"/>
              </a:rPr>
              <a:t> https://www.cpi.uni-freiburg.de/teaching/lecture-dna-analysis/2012-dna-analysis-6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##kleine Glasscheibe: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 bis zu 25000  kl. Punkte enthaelt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</a:pPr>
            <a:r>
              <a:t/>
            </a:r>
            <a:endParaRPr>
              <a:solidFill>
                <a:srgbClr val="F3F3F3"/>
              </a:solidFill>
              <a:highlight>
                <a:srgbClr val="A52A2A"/>
              </a:highlight>
            </a:endParaRP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zahlreiche Kopien des  Gens von Interesse auf die Glasscheibe auf, die als ``Andockstellen'' für mRNA-Moleküle dienen werden. </a:t>
            </a:r>
          </a:p>
          <a:p>
            <a:pPr indent="457200" lvl="0" marL="91440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de"/>
              <a:t>### einzigartige Oligonukleotiden 		:1.300.000 </a:t>
            </a:r>
          </a:p>
          <a:p>
            <a:pPr lvl="0">
              <a:spcBef>
                <a:spcPts val="0"/>
              </a:spcBef>
              <a:buNone/>
            </a:pPr>
            <a:r>
              <a:rPr lang="de"/>
              <a:t>#coverage					: ueber 47000 Variante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de"/>
              <a:t>#9,921 neue Probe sets von  GenBank, dbESTdb  @ 6500 neue Genen.</a:t>
            </a:r>
          </a:p>
          <a:p>
            <a:pPr lvl="0">
              <a:spcBef>
                <a:spcPts val="0"/>
              </a:spcBef>
              <a:buNone/>
            </a:pPr>
            <a:r>
              <a:rPr lang="de"/>
              <a:t>#Tendence: kleinerer feats Groesse, groesserer #Probe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args &lt;- commandArgs(TRUE)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N &lt;- args[1]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P &lt;- args[2]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O &lt;- args[3]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setwd(P)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library(Biobase)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library(BiocGenerics)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library(BiocInstaller)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library(cluster)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library(genefilter)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library(affy)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library(affycomp)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library(affydata)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library(affyio)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library(simpleaffy)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library(sm)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library(BH)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library(bioDist)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library(MVA)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library(qcc)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#library(made4)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library(ade4)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library(NMF)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library(hugene20sttranscriptcluster.db)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Data2 &lt;- ReadAffy()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setwd("..")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setwd("output")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png(filename="heatspearman.png")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aheatmap(cor(exprs(Data2), method = "spearman")) #mit Legende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title(main="Heatmap Spearman")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dev.off()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args &lt;- commandArgs(TRUE)</a:t>
            </a:r>
          </a:p>
          <a:p>
            <a:pPr lvl="0">
              <a:spcBef>
                <a:spcPts val="0"/>
              </a:spcBef>
              <a:buNone/>
            </a:pPr>
            <a:r>
              <a:rPr lang="de"/>
              <a:t>R &lt;- args[1]</a:t>
            </a:r>
          </a:p>
          <a:p>
            <a:pPr lvl="0">
              <a:spcBef>
                <a:spcPts val="0"/>
              </a:spcBef>
              <a:buNone/>
            </a:pPr>
            <a:r>
              <a:rPr lang="de"/>
              <a:t>N &lt;- args[2]</a:t>
            </a:r>
          </a:p>
          <a:p>
            <a:pPr lvl="0">
              <a:spcBef>
                <a:spcPts val="0"/>
              </a:spcBef>
              <a:buNone/>
            </a:pPr>
            <a:r>
              <a:rPr lang="de"/>
              <a:t>Z &lt;- args[3]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https://de.wikipedia.org/wiki/Interleukin-8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u="sng">
                <a:solidFill>
                  <a:schemeClr val="hlink"/>
                </a:solidFill>
                <a:hlinkClick r:id="rId2"/>
              </a:rPr>
              <a:t>https://www.vsni.co.uk/software/genstat/htmlhelp/marray/AffymetrixChips.htm</a:t>
            </a:r>
            <a:r>
              <a:rPr lang="de"/>
              <a:t>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https://www.chemie.uni-hamburg.de/bibliothek/2007/DissertationFeig.pdf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comments" Target="../comments/comment1.xml"/><Relationship Id="rId4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comments" Target="../comments/comment2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comments" Target="../comments/comment3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comments" Target="../comments/comment4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comments" Target="../comments/comment5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comments" Target="../comments/comment6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comments" Target="../comments/comment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comments" Target="../comments/comment8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comments" Target="../comments/comment9.xml"/></Relationships>
</file>

<file path=ppt/slides/_rels/slide64.xml.rels><?xml version="1.0" encoding="UTF-8" standalone="yes"?><Relationships xmlns="http://schemas.openxmlformats.org/package/2006/relationships"><Relationship Id="rId20" Type="http://schemas.openxmlformats.org/officeDocument/2006/relationships/hyperlink" Target="http://www.labor-renner.at/pdf/hladq.pdf" TargetMode="External"/><Relationship Id="rId11" Type="http://schemas.openxmlformats.org/officeDocument/2006/relationships/hyperlink" Target="http://www.labor-renner.at/pdf/hladq.pdf" TargetMode="External"/><Relationship Id="rId22" Type="http://schemas.openxmlformats.org/officeDocument/2006/relationships/hyperlink" Target="http://www.labor-renner.at/pdf/hladq.pdf" TargetMode="External"/><Relationship Id="rId10" Type="http://schemas.openxmlformats.org/officeDocument/2006/relationships/hyperlink" Target="http://www.labor-renner.at/pdf/hladq.pdf" TargetMode="External"/><Relationship Id="rId21" Type="http://schemas.openxmlformats.org/officeDocument/2006/relationships/hyperlink" Target="http://www.labor-renner.at/pdf/hladq.pdf" TargetMode="External"/><Relationship Id="rId13" Type="http://schemas.openxmlformats.org/officeDocument/2006/relationships/hyperlink" Target="http://www.labor-renner.at/pdf/hladq.pdf" TargetMode="External"/><Relationship Id="rId24" Type="http://schemas.openxmlformats.org/officeDocument/2006/relationships/hyperlink" Target="http://www.labor-renner.at/pdf/hladq.pdf" TargetMode="External"/><Relationship Id="rId12" Type="http://schemas.openxmlformats.org/officeDocument/2006/relationships/hyperlink" Target="http://www.labor-renner.at/pdf/hladq.pdf" TargetMode="External"/><Relationship Id="rId23" Type="http://schemas.openxmlformats.org/officeDocument/2006/relationships/hyperlink" Target="http://www.labor-renner.at/pdf/hladq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www.vsni.co.uk/software/genstat/htmlhelp/marray/AffymetrixChips.htm" TargetMode="External"/><Relationship Id="rId4" Type="http://schemas.openxmlformats.org/officeDocument/2006/relationships/hyperlink" Target="https://www.cpi.uni-freiburg.de/teaching/lecture-dna-analysis/2012-dna-analysis-6" TargetMode="External"/><Relationship Id="rId9" Type="http://schemas.openxmlformats.org/officeDocument/2006/relationships/hyperlink" Target="http://www.labor-renner.at/pdf/hladq.pdf" TargetMode="External"/><Relationship Id="rId15" Type="http://schemas.openxmlformats.org/officeDocument/2006/relationships/hyperlink" Target="http://www.labor-renner.at/pdf/hladq.pdf" TargetMode="External"/><Relationship Id="rId14" Type="http://schemas.openxmlformats.org/officeDocument/2006/relationships/hyperlink" Target="http://www.labor-renner.at/pdf/hladq.pdf" TargetMode="External"/><Relationship Id="rId17" Type="http://schemas.openxmlformats.org/officeDocument/2006/relationships/hyperlink" Target="http://www.labor-renner.at/pdf/hladq.pdf" TargetMode="External"/><Relationship Id="rId16" Type="http://schemas.openxmlformats.org/officeDocument/2006/relationships/hyperlink" Target="http://www.labor-renner.at/pdf/hladq.pdf" TargetMode="External"/><Relationship Id="rId5" Type="http://schemas.openxmlformats.org/officeDocument/2006/relationships/hyperlink" Target="https://de.wikipedia.org/wiki/Interleukin-8" TargetMode="External"/><Relationship Id="rId19" Type="http://schemas.openxmlformats.org/officeDocument/2006/relationships/hyperlink" Target="http://www.labor-renner.at/pdf/hladq.pdf" TargetMode="External"/><Relationship Id="rId6" Type="http://schemas.openxmlformats.org/officeDocument/2006/relationships/hyperlink" Target="https://de.wikipedia.org/wiki/CCL20" TargetMode="External"/><Relationship Id="rId18" Type="http://schemas.openxmlformats.org/officeDocument/2006/relationships/hyperlink" Target="http://www.labor-renner.at/pdf/hladq.pdf" TargetMode="External"/><Relationship Id="rId7" Type="http://schemas.openxmlformats.org/officeDocument/2006/relationships/hyperlink" Target="https://www.vsni.co.uk/software/genstat/htmlhelp/marray/AffymetrixChips.htm" TargetMode="External"/><Relationship Id="rId8" Type="http://schemas.openxmlformats.org/officeDocument/2006/relationships/hyperlink" Target="http://flexikon.doccheck.com/de/Interferon-alph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3600"/>
              <a:t>Softwareprojekt: Genexpressionsprofile</a:t>
            </a:r>
          </a:p>
          <a:p>
            <a:pPr lvl="0" algn="ctr">
              <a:spcBef>
                <a:spcPts val="0"/>
              </a:spcBef>
              <a:buNone/>
            </a:pPr>
            <a:r>
              <a:rPr lang="de" sz="2400"/>
              <a:t>-Abschlusspräsentation -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Julius, Willie, Eva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2.2 </a:t>
            </a:r>
            <a:r>
              <a:rPr lang="de"/>
              <a:t>MAS5-Normalisierung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“Microarray Suite 5.0”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entwickelt von Affymetrix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AutoNum type="arabicParenR"/>
            </a:pPr>
            <a:r>
              <a:rPr lang="de"/>
              <a:t>Hintergrundkorrektur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AutoNum type="arabicParenR"/>
            </a:pPr>
            <a:r>
              <a:rPr lang="de"/>
              <a:t>Normalisierung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AutoNum type="arabicParenR"/>
            </a:pPr>
            <a:r>
              <a:rPr lang="de"/>
              <a:t>Zusammenfassung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MAS5-Hintergrundkorrektur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76300"/>
            <a:ext cx="5941154" cy="3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2.2 MAS5-Normalisierung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“Microarray Suite 5.0”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entwickelt von Affymetrix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AutoNum type="arabicParenR"/>
            </a:pPr>
            <a:r>
              <a:rPr lang="de"/>
              <a:t>Hintergrundkorrektur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AutoNum type="arabicParenR"/>
            </a:pPr>
            <a:r>
              <a:rPr lang="de"/>
              <a:t>Normalisierung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AutoNum type="arabicParenR"/>
            </a:pPr>
            <a:r>
              <a:rPr lang="de"/>
              <a:t>Zusammenfassung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2.1 RMA: Normalisierung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“robust multi-array average”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Normalisierung über </a:t>
            </a:r>
            <a:r>
              <a:rPr lang="de" u="sng"/>
              <a:t>alle</a:t>
            </a:r>
            <a:r>
              <a:rPr lang="de"/>
              <a:t> Arrays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Normalisierung ohne Baseline-Chip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de"/>
              <a:t>Hintergrundkorrektur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de"/>
              <a:t>Normalisierung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de"/>
              <a:t>Zusammenfassung</a:t>
            </a:r>
          </a:p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3.Stufen zur Website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ildschirmfoto 2017-05-17 um 13.42.06.png"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210" y="1017724"/>
            <a:ext cx="2791583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/>
          <p:nvPr/>
        </p:nvSpPr>
        <p:spPr>
          <a:xfrm>
            <a:off x="4212150" y="1872825"/>
            <a:ext cx="753900" cy="36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Upload und Startseite (Ende März)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346996"/>
            <a:ext cx="5168748" cy="30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099" y="1464425"/>
            <a:ext cx="5129311" cy="302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ildschirmfoto 2017-05-17 um 13.42.06.png"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435" y="865162"/>
            <a:ext cx="2791583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3991775" y="2401650"/>
            <a:ext cx="761400" cy="34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Upload und Speicherung im Server (April)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25" y="1252552"/>
            <a:ext cx="6758949" cy="349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114" y="1252549"/>
            <a:ext cx="6185888" cy="36061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ildschirmfoto 2017-05-17 um 13.42.06.png"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210" y="865162"/>
            <a:ext cx="2791583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3689125" y="3704650"/>
            <a:ext cx="735300" cy="418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Plots als Output (April)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50" y="1152487"/>
            <a:ext cx="3844652" cy="212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545" y="1157300"/>
            <a:ext cx="4077751" cy="288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550" y="2972349"/>
            <a:ext cx="3158700" cy="174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Inhaltsverzeichnis 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017725"/>
            <a:ext cx="8520600" cy="366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lang="de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Microarray HGU133Plus2</a:t>
            </a:r>
          </a:p>
          <a:p>
            <a:pPr indent="-317500" lvl="1" marL="914400" rtl="0">
              <a:spcBef>
                <a:spcPts val="0"/>
              </a:spcBef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d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Aufbau</a:t>
            </a:r>
          </a:p>
          <a:p>
            <a:pPr indent="-228600" lvl="1" marL="914400" rtl="0">
              <a:spcBef>
                <a:spcPts val="0"/>
              </a:spcBef>
              <a:buClr>
                <a:srgbClr val="666666"/>
              </a:buClr>
              <a:buFont typeface="Arial"/>
              <a:buAutoNum type="arabicPeriod"/>
            </a:pPr>
            <a:r>
              <a:rPr lang="d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Grundbegriffe (PM, MM, ProbeSet, ProbePair)</a:t>
            </a:r>
          </a:p>
          <a:p>
            <a:pPr indent="-3175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de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Normalisierung (Schnelldurchlauf)</a:t>
            </a:r>
          </a:p>
          <a:p>
            <a:pPr indent="-228600" lvl="1" marL="914400" rtl="0">
              <a:spcBef>
                <a:spcPts val="0"/>
              </a:spcBef>
              <a:buClr>
                <a:srgbClr val="666666"/>
              </a:buClr>
              <a:buFont typeface="Arial"/>
              <a:buAutoNum type="arabicPeriod"/>
            </a:pPr>
            <a:r>
              <a:rPr lang="d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RMA</a:t>
            </a:r>
          </a:p>
          <a:p>
            <a:pPr indent="-228600" lvl="1" marL="914400" rtl="0">
              <a:spcBef>
                <a:spcPts val="0"/>
              </a:spcBef>
              <a:buClr>
                <a:srgbClr val="666666"/>
              </a:buClr>
              <a:buFont typeface="Arial"/>
              <a:buAutoNum type="arabicPeriod"/>
            </a:pPr>
            <a:r>
              <a:rPr lang="d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MAS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de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Stufen zur Webseite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de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de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Analyse der Top 10 (SLR)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de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Auswertung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de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Quellen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Erweiterung und Verbesserung der Plots (April)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4164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697" y="1017725"/>
            <a:ext cx="2845974" cy="402469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3.Stufen zur Website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ildschirmfoto 2017-05-17 um 13.42.06.png"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210" y="865162"/>
            <a:ext cx="2791583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3706050" y="3039675"/>
            <a:ext cx="719700" cy="379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4760200" y="3039675"/>
            <a:ext cx="719700" cy="379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Benutzeroberfläche nach dem Upload (April)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800" y="1152475"/>
            <a:ext cx="6750101" cy="38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Startseite erweitert (April)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25" y="1017725"/>
            <a:ext cx="6835624" cy="38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ildschirmfoto 2017-05-17 um 13.42.06.png"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210" y="576237"/>
            <a:ext cx="2791583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/>
          <p:nvPr/>
        </p:nvSpPr>
        <p:spPr>
          <a:xfrm>
            <a:off x="3693725" y="3428800"/>
            <a:ext cx="719700" cy="379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767950" y="3428800"/>
            <a:ext cx="719700" cy="379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View erstellt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525" y="1152475"/>
            <a:ext cx="6538552" cy="376444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ildschirmfoto 2017-05-17 um 13.42.06.png"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573" y="1017724"/>
            <a:ext cx="2791583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/>
          <p:nvPr/>
        </p:nvSpPr>
        <p:spPr>
          <a:xfrm>
            <a:off x="4017950" y="1884650"/>
            <a:ext cx="706800" cy="366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Neues Menü-Template erstellt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849" y="1017725"/>
            <a:ext cx="6889223" cy="39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ldschirmfoto 2017-05-17 um 13.42.06.png"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210" y="865162"/>
            <a:ext cx="2791583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/>
          <p:nvPr/>
        </p:nvSpPr>
        <p:spPr>
          <a:xfrm>
            <a:off x="3700950" y="4403325"/>
            <a:ext cx="711800" cy="339050"/>
          </a:xfrm>
          <a:prstGeom prst="flowChartPreparation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Output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0890"/>
            <a:ext cx="9144000" cy="239916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1. </a:t>
            </a:r>
            <a:r>
              <a:rPr lang="de"/>
              <a:t>Microarray HGU133plus2 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566475" y="4568875"/>
            <a:ext cx="1873200" cy="23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700"/>
              <a:t>https://en.wikipedia.org/wiki/Affymetrix#/media/File:Affymetrix-microarray.jpg</a:t>
            </a:r>
          </a:p>
        </p:txBody>
      </p:sp>
      <p:pic>
        <p:nvPicPr>
          <p:cNvPr descr="Affymetrix-microarray.jpg" id="74" name="Shape 74"/>
          <p:cNvPicPr preferRelativeResize="0"/>
          <p:nvPr/>
        </p:nvPicPr>
        <p:blipFill rotWithShape="1">
          <a:blip r:embed="rId3">
            <a:alphaModFix/>
          </a:blip>
          <a:srcRect b="0" l="1257" r="49023" t="0"/>
          <a:stretch/>
        </p:blipFill>
        <p:spPr>
          <a:xfrm>
            <a:off x="3635356" y="1152475"/>
            <a:ext cx="18733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ildschirmfoto 2017-05-17 um 13.42.06.png"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210" y="865162"/>
            <a:ext cx="2791583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/>
          <p:nvPr/>
        </p:nvSpPr>
        <p:spPr>
          <a:xfrm>
            <a:off x="4760200" y="4403325"/>
            <a:ext cx="719700" cy="379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Ende April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900" y="1017724"/>
            <a:ext cx="6570203" cy="400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Anfang Mai</a:t>
            </a:r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063" y="1152474"/>
            <a:ext cx="4719863" cy="3814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4.Code </a:t>
            </a:r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Julius: Download, uploadmulti, analyse (-R)</a:t>
            </a:r>
          </a:p>
          <a:p>
            <a:pPr lvl="0">
              <a:spcBef>
                <a:spcPts val="0"/>
              </a:spcBef>
              <a:buNone/>
            </a:pPr>
            <a:r>
              <a:rPr lang="de"/>
              <a:t>Eva: view, heatmap spearman (+R)</a:t>
            </a:r>
          </a:p>
        </p:txBody>
      </p:sp>
      <p:sp>
        <p:nvSpPr>
          <p:cNvPr id="313" name="Shape 3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Code des Dateiupload (1)</a:t>
            </a:r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0750"/>
            <a:ext cx="8353425" cy="353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Code</a:t>
            </a:r>
            <a:r>
              <a:rPr lang="de"/>
              <a:t> des Dateiupload (2)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8406349" cy="23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Ansicht des Dateiuploads</a:t>
            </a:r>
          </a:p>
        </p:txBody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6" name="Shape 3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7391348" cy="385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Code der Auflistung der Experimente</a:t>
            </a:r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5099"/>
            <a:ext cx="8345233" cy="35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Ansicht der Auflistung der Experimente</a:t>
            </a:r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6835624" cy="38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Code zur Erstellung einer Heatmap</a:t>
            </a:r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152477"/>
            <a:ext cx="8100999" cy="173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Aufbau (Schnelldurchlauf)</a:t>
            </a:r>
          </a:p>
        </p:txBody>
      </p:sp>
      <p:pic>
        <p:nvPicPr>
          <p:cNvPr descr="Bildschirmfoto 2017-03-16 um 13.06.02.png" id="81" name="Shape 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400" y="1017725"/>
            <a:ext cx="3811101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schirmfoto 2017-03-16 um 13.06.23.png"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276" y="1017725"/>
            <a:ext cx="3787382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R-Code</a:t>
            </a:r>
            <a:r>
              <a:rPr lang="de"/>
              <a:t>: Heatmap nach Spearman</a:t>
            </a:r>
          </a:p>
        </p:txBody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args &lt;- commandArgs(</a:t>
            </a:r>
            <a:r>
              <a:rPr lang="de" sz="11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&lt;- args[</a:t>
            </a:r>
            <a:r>
              <a:rPr lang="de" sz="11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&lt;- args[</a:t>
            </a:r>
            <a:r>
              <a:rPr lang="de" sz="11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&lt;- args[</a:t>
            </a:r>
            <a:r>
              <a:rPr lang="de" sz="11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setwd(P)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library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(Biobase)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[...]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Data2 &lt;- ReadAffy()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setwd(</a:t>
            </a:r>
            <a:r>
              <a:rPr lang="de" sz="11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".."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setwd(</a:t>
            </a:r>
            <a:r>
              <a:rPr lang="de" sz="11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"output"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png(filename=</a:t>
            </a:r>
            <a:r>
              <a:rPr lang="de" sz="11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"heatspearman.png"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aheatmap(cor(exprs(Data2), method = </a:t>
            </a:r>
            <a:r>
              <a:rPr lang="de" sz="11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"spearman"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)) </a:t>
            </a:r>
            <a:r>
              <a:rPr lang="de" sz="1100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#mit Legende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title(main="Heatmap Spearman")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dev.off()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900"/>
          </a:p>
        </p:txBody>
      </p:sp>
      <p:sp>
        <p:nvSpPr>
          <p:cNvPr id="368" name="Shape 36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445025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Code der View-Funktion (1)</a:t>
            </a:r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343325" cy="312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Code der View-Funktion (2)</a:t>
            </a:r>
          </a:p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52475"/>
            <a:ext cx="8160749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Ansicht von View (1)</a:t>
            </a:r>
          </a:p>
        </p:txBody>
      </p:sp>
      <p:sp>
        <p:nvSpPr>
          <p:cNvPr id="396" name="Shape 39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162" y="942350"/>
            <a:ext cx="6837573" cy="393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Ansicht von View (2)</a:t>
            </a:r>
          </a:p>
        </p:txBody>
      </p:sp>
      <p:sp>
        <p:nvSpPr>
          <p:cNvPr id="403" name="Shape 40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  <p:pic>
        <p:nvPicPr>
          <p:cNvPr id="404" name="Shape 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017725"/>
            <a:ext cx="6281652" cy="383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Code für die Sortierung nach FC (1)</a:t>
            </a:r>
          </a:p>
        </p:txBody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611724" cy="29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Code für die Sortierung nach FC (2)</a:t>
            </a:r>
          </a:p>
        </p:txBody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61599" cy="260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R-Code für Sortieren nach FC</a:t>
            </a:r>
          </a:p>
        </p:txBody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Shape 4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76275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Ansicht der Sortiermöglichkeiten</a:t>
            </a:r>
          </a:p>
        </p:txBody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  <p:pic>
        <p:nvPicPr>
          <p:cNvPr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74"/>
            <a:ext cx="4719863" cy="381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Aufbau</a:t>
            </a:r>
          </a:p>
        </p:txBody>
      </p:sp>
      <p:pic>
        <p:nvPicPr>
          <p:cNvPr descr="Bildschirmfoto 2017-03-16 um 13.06.48.png"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56200"/>
            <a:ext cx="381200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schirmfoto 2017-03-16 um 13.12.19.png"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955" y="956200"/>
            <a:ext cx="3771608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Code des ZIP-Downloads</a:t>
            </a:r>
          </a:p>
        </p:txBody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7" y="1152475"/>
            <a:ext cx="5705475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Ansicht des ZIP-Downloads</a:t>
            </a:r>
          </a:p>
        </p:txBody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  <p:pic>
        <p:nvPicPr>
          <p:cNvPr id="452" name="Shape 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00" y="1152474"/>
            <a:ext cx="8520599" cy="2235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5</a:t>
            </a:r>
            <a:r>
              <a:rPr lang="de"/>
              <a:t>.Analysen der Top 10 (SLR)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8" name="Shape 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68023"/>
            <a:ext cx="9144000" cy="2785303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Platz 1 - 211506_s_at </a:t>
            </a:r>
          </a:p>
        </p:txBody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/>
              <a:t>Expression von IL-8 / CXCL8 (Chemokin)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de"/>
              <a:t>Entzündungsmediator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de"/>
              <a:t>Chemotaktische Rekrutierung von Leukozyten durch IL-8-Gradienten 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de"/>
              <a:t>Angiogenesefaktor: Wachstum und Neubildung von Blutgefäßen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de"/>
              <a:t>Anti-apoptotische Wirkung</a:t>
            </a:r>
          </a:p>
        </p:txBody>
      </p:sp>
      <p:sp>
        <p:nvSpPr>
          <p:cNvPr id="466" name="Shape 46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Platz 2 - 209774_x_at </a:t>
            </a:r>
          </a:p>
        </p:txBody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/>
              <a:t>Expression von CXCL1/CXCL2</a:t>
            </a:r>
          </a:p>
          <a:p>
            <a:pPr indent="-228600" lvl="0" marL="457200">
              <a:spcBef>
                <a:spcPts val="0"/>
              </a:spcBef>
              <a:buChar char="➔"/>
            </a:pPr>
            <a:r>
              <a:rPr lang="de"/>
              <a:t>binden Neutrophile Granulozyten an den Ort der Entzündung</a:t>
            </a:r>
          </a:p>
          <a:p>
            <a:pPr indent="-228600" lvl="0" marL="457200">
              <a:spcBef>
                <a:spcPts val="0"/>
              </a:spcBef>
              <a:buChar char="➔"/>
            </a:pPr>
            <a:r>
              <a:rPr lang="de"/>
              <a:t>Angiogenesefaktor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Platz 3 - 209480_at </a:t>
            </a:r>
          </a:p>
        </p:txBody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/>
              <a:t>Expression von HLA-DQB1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de"/>
              <a:t>Beta-Kette des MHC-II-Moleküls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de"/>
              <a:t>Antigenpräsentation</a:t>
            </a:r>
          </a:p>
        </p:txBody>
      </p:sp>
      <p:sp>
        <p:nvSpPr>
          <p:cNvPr id="480" name="Shape 48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Platz 4 - 224588_at </a:t>
            </a:r>
          </a:p>
        </p:txBody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/>
              <a:t>Expression von XIST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de"/>
              <a:t>Inaktivierung eines X-Chromosoms</a:t>
            </a:r>
          </a:p>
          <a:p>
            <a:pPr indent="-228600" lvl="0" marL="457200">
              <a:spcBef>
                <a:spcPts val="0"/>
              </a:spcBef>
              <a:buChar char="➔"/>
            </a:pPr>
            <a:r>
              <a:rPr lang="de"/>
              <a:t>Verminderte Expression der Genprodukte (körpereigene Immunabwehr)</a:t>
            </a:r>
          </a:p>
        </p:txBody>
      </p:sp>
      <p:sp>
        <p:nvSpPr>
          <p:cNvPr id="487" name="Shape 48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Platz 5 - 224590_at </a:t>
            </a:r>
          </a:p>
        </p:txBody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/>
              <a:t>Expression von XIST</a:t>
            </a:r>
          </a:p>
        </p:txBody>
      </p:sp>
      <p:sp>
        <p:nvSpPr>
          <p:cNvPr id="494" name="Shape 49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Platz 6 - 227671_at </a:t>
            </a:r>
          </a:p>
        </p:txBody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de"/>
              <a:t>Expression von XIST</a:t>
            </a:r>
          </a:p>
        </p:txBody>
      </p:sp>
      <p:sp>
        <p:nvSpPr>
          <p:cNvPr id="501" name="Shape 50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Platz 7 - 202859_x_at </a:t>
            </a:r>
          </a:p>
        </p:txBody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/>
              <a:t>Expression von IL-8 / </a:t>
            </a:r>
            <a:r>
              <a:rPr lang="de">
                <a:solidFill>
                  <a:srgbClr val="666666"/>
                </a:solidFill>
              </a:rPr>
              <a:t>CXCL8</a:t>
            </a:r>
          </a:p>
        </p:txBody>
      </p:sp>
      <p:sp>
        <p:nvSpPr>
          <p:cNvPr id="508" name="Shape 50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Aufbau</a:t>
            </a:r>
          </a:p>
        </p:txBody>
      </p:sp>
      <p:pic>
        <p:nvPicPr>
          <p:cNvPr descr="Bildschirmfoto 2017-03-16 um 13.09.35.png"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05" y="1017725"/>
            <a:ext cx="3831136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schirmfoto 2017-03-16 um 13.09.59.png"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641" y="1017725"/>
            <a:ext cx="381107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Platz 8 - </a:t>
            </a:r>
            <a:r>
              <a:rPr lang="de"/>
              <a:t>236203_at</a:t>
            </a:r>
            <a:r>
              <a:rPr lang="de"/>
              <a:t> </a:t>
            </a:r>
          </a:p>
        </p:txBody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/>
              <a:t>Expression von HLA-DQA1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de"/>
              <a:t>Alpha-Kette des MHC-II-Moleküls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de"/>
              <a:t>Antigenpräsentation</a:t>
            </a:r>
          </a:p>
        </p:txBody>
      </p:sp>
      <p:sp>
        <p:nvSpPr>
          <p:cNvPr id="515" name="Shape 5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Platz 9 - 213831_at   </a:t>
            </a:r>
          </a:p>
        </p:txBody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/>
              <a:t>Expression von </a:t>
            </a:r>
            <a:r>
              <a:rPr lang="de">
                <a:solidFill>
                  <a:srgbClr val="666666"/>
                </a:solidFill>
              </a:rPr>
              <a:t>HLA-DQA1</a:t>
            </a:r>
          </a:p>
          <a:p>
            <a:pPr lvl="0" rtl="0">
              <a:spcBef>
                <a:spcPts val="0"/>
              </a:spcBef>
              <a:buNone/>
            </a:pPr>
            <a:r>
              <a:rPr lang="de">
                <a:solidFill>
                  <a:srgbClr val="666666"/>
                </a:solidFill>
              </a:rPr>
              <a:t>→ Alpha-Kette des MHC-II-Moleküls</a:t>
            </a:r>
          </a:p>
        </p:txBody>
      </p:sp>
      <p:sp>
        <p:nvSpPr>
          <p:cNvPr id="522" name="Shape 5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279150" y="4124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Platz 10 - 205476_at  </a:t>
            </a:r>
          </a:p>
        </p:txBody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279150" y="111992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/>
              <a:t>Expression von CCL 20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de"/>
              <a:t>Subfamilie der kleinen Cytokine CC Genen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de"/>
              <a:t>Ist an Entzündungsprozessen beteiligt, ist chemotaktisch für Lymphozyten oder gering für Neutrophile (Immunzellen) wichtig 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de"/>
              <a:t>Wird von LPS, TNF alpha und Interferon-Gamma induziert</a:t>
            </a:r>
          </a:p>
          <a:p>
            <a:pPr indent="-228600" lvl="0" marL="457200">
              <a:spcBef>
                <a:spcPts val="0"/>
              </a:spcBef>
              <a:buChar char="➔"/>
            </a:pPr>
            <a:r>
              <a:rPr lang="de"/>
              <a:t>gebildet in Lymphozyten, in Lymphknoten etc.</a:t>
            </a:r>
          </a:p>
        </p:txBody>
      </p:sp>
      <p:sp>
        <p:nvSpPr>
          <p:cNvPr id="529" name="Shape 529"/>
          <p:cNvSpPr txBox="1"/>
          <p:nvPr>
            <p:ph idx="12" type="sldNum"/>
          </p:nvPr>
        </p:nvSpPr>
        <p:spPr>
          <a:xfrm>
            <a:off x="8439907" y="463066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6. Auswertung </a:t>
            </a:r>
          </a:p>
        </p:txBody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/>
              <a:t>Vermutung: Patienten sind an Hepatitis erkrankt 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Aufgrund der Blockierung eines X-Chromosoms durch XIST kann kein (wenig) körpereigenes IFN-α produziert werden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Ziel der IFN-α-2a-Therapie: Supression der Hepatitis-Viruslast 	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7. Quellen: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https://www.vsni.co.uk/software/genstat/htmlhelp/marray/AffymetrixChips.htm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https://www.cpi.uni-freiburg.de/teaching/lecture-dna-analysis/2012-dna-analysis-6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https://de.wikipedia.org/wiki/Interleukin-8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https://de.wikipedia.org/wiki/CCL20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https://www.vsni.co.uk/software/genstat/htmlhelp/marray/AffymetrixChips.htm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http://flexikon.doccheck.com/de/Interferon-alpha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de" sz="1100" u="sng">
                <a:solidFill>
                  <a:schemeClr val="accent5"/>
                </a:solidFill>
                <a:hlinkClick r:id="rId9"/>
              </a:rPr>
              <a:t>hhttp://www.labor-renner.at/pdf/hladq.pdf</a:t>
            </a:r>
            <a:br>
              <a:rPr lang="de" sz="1100" u="sng">
                <a:solidFill>
                  <a:schemeClr val="accent5"/>
                </a:solidFill>
                <a:hlinkClick r:id="rId10"/>
              </a:rPr>
            </a:br>
            <a:r>
              <a:rPr lang="de" sz="1100" u="sng">
                <a:solidFill>
                  <a:schemeClr val="accent5"/>
                </a:solidFill>
                <a:hlinkClick r:id="rId11"/>
              </a:rPr>
              <a:t>http://getbootstrap.com/ </a:t>
            </a:r>
            <a:br>
              <a:rPr lang="de" sz="1100" u="sng">
                <a:solidFill>
                  <a:schemeClr val="accent5"/>
                </a:solidFill>
                <a:hlinkClick r:id="rId12"/>
              </a:rPr>
            </a:br>
            <a:r>
              <a:rPr lang="de" sz="1100" u="sng">
                <a:solidFill>
                  <a:schemeClr val="accent5"/>
                </a:solidFill>
                <a:hlinkClick r:id="rId13"/>
              </a:rPr>
              <a:t>http://www.sciencedirect.com/science/article/pii/S004268221300398X</a:t>
            </a:r>
            <a:br>
              <a:rPr lang="de" sz="1100" u="sng">
                <a:solidFill>
                  <a:schemeClr val="accent5"/>
                </a:solidFill>
                <a:hlinkClick r:id="rId14"/>
              </a:rPr>
            </a:br>
            <a:r>
              <a:rPr lang="de" sz="1100" u="sng">
                <a:solidFill>
                  <a:schemeClr val="accent5"/>
                </a:solidFill>
                <a:hlinkClick r:id="rId15"/>
              </a:rPr>
              <a:t>http://www.genecards.org/cgi-bin/carddisp.pl?gene=CXCL1</a:t>
            </a:r>
            <a:br>
              <a:rPr lang="de" sz="1100" u="sng">
                <a:solidFill>
                  <a:schemeClr val="accent5"/>
                </a:solidFill>
                <a:hlinkClick r:id="rId16"/>
              </a:rPr>
            </a:br>
            <a:r>
              <a:rPr lang="de" sz="1100" u="sng">
                <a:solidFill>
                  <a:schemeClr val="accent5"/>
                </a:solidFill>
                <a:hlinkClick r:id="rId17"/>
              </a:rPr>
              <a:t>https://de.wikipedia.org/wiki/Hepatitis </a:t>
            </a:r>
            <a:br>
              <a:rPr lang="de" sz="1100" u="sng">
                <a:solidFill>
                  <a:schemeClr val="accent5"/>
                </a:solidFill>
                <a:hlinkClick r:id="rId18"/>
              </a:rPr>
            </a:br>
            <a:r>
              <a:rPr lang="de" sz="1100" u="sng">
                <a:solidFill>
                  <a:schemeClr val="accent5"/>
                </a:solidFill>
                <a:hlinkClick r:id="rId19"/>
              </a:rPr>
              <a:t>http://www.hepatitis-c.de/behandlung</a:t>
            </a:r>
            <a:br>
              <a:rPr lang="de" sz="1100" u="sng">
                <a:solidFill>
                  <a:schemeClr val="accent5"/>
                </a:solidFill>
                <a:hlinkClick r:id="rId20"/>
              </a:rPr>
            </a:br>
            <a:r>
              <a:rPr lang="de" sz="1100" u="sng">
                <a:solidFill>
                  <a:schemeClr val="accent5"/>
                </a:solidFill>
                <a:hlinkClick r:id="rId21"/>
              </a:rPr>
              <a:t>http://prod.netdoktor.de/krankheiten/hepatitis/b/</a:t>
            </a:r>
            <a:br>
              <a:rPr lang="de" sz="1100" u="sng">
                <a:solidFill>
                  <a:schemeClr val="accent5"/>
                </a:solidFill>
                <a:hlinkClick r:id="rId22"/>
              </a:rPr>
            </a:br>
            <a:r>
              <a:rPr lang="de" sz="1100" u="sng">
                <a:solidFill>
                  <a:schemeClr val="accent5"/>
                </a:solidFill>
                <a:hlinkClick r:id="rId23"/>
              </a:rPr>
              <a:t>ttp://http://www.labor-renner.at/pdf/hladq.pdf</a:t>
            </a:r>
            <a:br>
              <a:rPr lang="de" sz="1100" u="sng">
                <a:solidFill>
                  <a:schemeClr val="accent5"/>
                </a:solidFill>
                <a:hlinkClick r:id="rId24"/>
              </a:rPr>
            </a:b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513650" y="427650"/>
            <a:ext cx="5057400" cy="80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R-Code: </a:t>
            </a:r>
            <a:r>
              <a:rPr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image(Data,col=heat.colors(</a:t>
            </a:r>
            <a:r>
              <a:rPr lang="de" sz="1400">
                <a:solidFill>
                  <a:srgbClr val="272AD8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ND_11_CD14.png" id="105" name="Shape 105"/>
          <p:cNvPicPr preferRelativeResize="0"/>
          <p:nvPr/>
        </p:nvPicPr>
        <p:blipFill rotWithShape="1">
          <a:blip r:embed="rId3">
            <a:alphaModFix/>
          </a:blip>
          <a:srcRect b="14028" l="7906" r="4243" t="3882"/>
          <a:stretch/>
        </p:blipFill>
        <p:spPr>
          <a:xfrm>
            <a:off x="2120437" y="798300"/>
            <a:ext cx="4903123" cy="422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Grundbegriffe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de"/>
              <a:t>PM: Sequenz, die komplementär genau zu einem gegebenen Sequenzabschnitt eines Gens passt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de"/>
              <a:t>MM: Zur PM-Sequenz bis auf eine Fehlpaarung identische Sequenz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de"/>
              <a:t>Probe Pair: zwei Probenzellen, PM und sein korrespondierender MM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de"/>
              <a:t>Probe Set: Ein Satz von Probenpaaren, die zusammen ein Gen repräsentieren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de"/>
              <a:t>HGU133plus2 beinhaltet probe sets mit 11 probe pairs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de"/>
              <a:t>ältere</a:t>
            </a:r>
            <a:r>
              <a:rPr lang="de"/>
              <a:t> Modelle 16 bis 25 probe pairs</a:t>
            </a:r>
          </a:p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Schematische Darstellung der Grundbegriffe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25" y="1265225"/>
            <a:ext cx="5953125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